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League Sparta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ran Suleyman" userId="97f08ec9c43da943" providerId="LiveId" clId="{77410132-E68F-4DE2-8A72-462B354639A0}"/>
    <pc:docChg chg="modSld">
      <pc:chgData name="Kamran Suleyman" userId="97f08ec9c43da943" providerId="LiveId" clId="{77410132-E68F-4DE2-8A72-462B354639A0}" dt="2025-09-02T23:31:26.375" v="12" actId="20577"/>
      <pc:docMkLst>
        <pc:docMk/>
      </pc:docMkLst>
      <pc:sldChg chg="modSp mod">
        <pc:chgData name="Kamran Suleyman" userId="97f08ec9c43da943" providerId="LiveId" clId="{77410132-E68F-4DE2-8A72-462B354639A0}" dt="2025-09-02T23:31:26.375" v="12" actId="20577"/>
        <pc:sldMkLst>
          <pc:docMk/>
          <pc:sldMk cId="0" sldId="256"/>
        </pc:sldMkLst>
        <pc:spChg chg="mod">
          <ac:chgData name="Kamran Suleyman" userId="97f08ec9c43da943" providerId="LiveId" clId="{77410132-E68F-4DE2-8A72-462B354639A0}" dt="2025-09-02T23:31:26.375" v="12" actId="20577"/>
          <ac:spMkLst>
            <pc:docMk/>
            <pc:sldMk cId="0" sldId="256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520038" cy="10287000"/>
            <a:chOff x="0" y="0"/>
            <a:chExt cx="487770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705" cy="2709333"/>
            </a:xfrm>
            <a:custGeom>
              <a:avLst/>
              <a:gdLst/>
              <a:ahLst/>
              <a:cxnLst/>
              <a:rect l="l" t="t" r="r" b="b"/>
              <a:pathLst>
                <a:path w="4877705" h="2709333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88921" y="1733496"/>
            <a:ext cx="12867121" cy="155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4400" b="1" spc="288" dirty="0">
                <a:solidFill>
                  <a:srgbClr val="000000"/>
                </a:solidFill>
                <a:latin typeface="Times New Roman"/>
                <a:cs typeface="Times New Roman"/>
                <a:sym typeface="League Spartan"/>
              </a:rPr>
              <a:t>Using Phyton and SQL for Data Manipulation</a:t>
            </a: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35836" y="6238035"/>
            <a:ext cx="8515864" cy="1771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Course: IS-5100 -17 Information Retrieval</a:t>
            </a:r>
            <a:endParaRPr lang="en-US" sz="2800" b="1" dirty="0">
              <a:latin typeface="Times New Roman"/>
              <a:cs typeface="Times New Roman"/>
            </a:endParaRPr>
          </a:p>
          <a:p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Members:</a:t>
            </a:r>
            <a:r>
              <a:rPr lang="en-US" sz="2800" b="1" dirty="0">
                <a:latin typeface="Times New Roman"/>
                <a:cs typeface="Times New Roman"/>
                <a:sym typeface="Helios"/>
              </a:rPr>
              <a:t> </a:t>
            </a:r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Kamran Suleyman</a:t>
            </a:r>
            <a:endParaRPr lang="en-US" sz="2800" b="1" dirty="0">
              <a:latin typeface="Times New Roman"/>
              <a:cs typeface="Times New Roman"/>
            </a:endParaRPr>
          </a:p>
          <a:p>
            <a:r>
              <a:rPr lang="en-US" sz="2800" b="1" spc="172" dirty="0">
                <a:solidFill>
                  <a:srgbClr val="000000"/>
                </a:solidFill>
                <a:latin typeface="Times New Roman"/>
                <a:cs typeface="Times New Roman"/>
                <a:sym typeface="Helios"/>
              </a:rPr>
              <a:t>    </a:t>
            </a:r>
            <a:endParaRPr lang="en-US" sz="2800" b="1" dirty="0">
              <a:latin typeface="Times New Roman"/>
              <a:cs typeface="Times New Roman"/>
            </a:endParaRPr>
          </a:p>
          <a:p>
            <a:pPr algn="ctr">
              <a:lnSpc>
                <a:spcPts val="4085"/>
              </a:lnSpc>
            </a:pPr>
            <a:endParaRPr lang="en-US" sz="2800" b="1" spc="172" dirty="0">
              <a:solidFill>
                <a:srgbClr val="365679"/>
              </a:solidFill>
              <a:latin typeface="Times New Roman"/>
              <a:ea typeface="Helios"/>
              <a:cs typeface="Heli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24750" y="3683833"/>
            <a:ext cx="6573548" cy="113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 Us</a:t>
            </a:r>
          </a:p>
        </p:txBody>
      </p:sp>
      <p:sp>
        <p:nvSpPr>
          <p:cNvPr id="8" name="AutoShape 8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89763" y="5895207"/>
            <a:ext cx="619711" cy="619711"/>
          </a:xfrm>
          <a:custGeom>
            <a:avLst/>
            <a:gdLst/>
            <a:ahLst/>
            <a:cxnLst/>
            <a:rect l="l" t="t" r="r" b="b"/>
            <a:pathLst>
              <a:path w="619711" h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68106" y="5931392"/>
            <a:ext cx="4067077" cy="43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+123 456 7890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A5363-1BA0-6283-2228-3386763D4718}"/>
              </a:ext>
            </a:extLst>
          </p:cNvPr>
          <p:cNvSpPr txBox="1"/>
          <p:nvPr/>
        </p:nvSpPr>
        <p:spPr>
          <a:xfrm>
            <a:off x="838200" y="1147652"/>
            <a:ext cx="1357685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Graph  Explanation</a:t>
            </a:r>
          </a:p>
          <a:p>
            <a:r>
              <a:rPr lang="en-US" sz="2400" dirty="0">
                <a:latin typeface="Times New Roman"/>
                <a:cs typeface="Times New Roman"/>
              </a:rPr>
              <a:t>This bar chart visualizes Sales by states for all time, displaying each state total sales.</a:t>
            </a:r>
          </a:p>
          <a:p>
            <a:r>
              <a:rPr lang="en-US" sz="2400" dirty="0">
                <a:latin typeface="Times New Roman"/>
                <a:cs typeface="Times New Roman"/>
              </a:rPr>
              <a:t>- key elements and features in the graph:</a:t>
            </a:r>
            <a:endParaRPr lang="en-IN" sz="2400" dirty="0">
              <a:latin typeface="Times New Roman"/>
              <a:cs typeface="Times New Roman"/>
            </a:endParaRPr>
          </a:p>
          <a:p>
            <a:r>
              <a:rPr lang="en-US" sz="2400" b="1" dirty="0">
                <a:latin typeface="Times New Roman"/>
                <a:cs typeface="Times New Roman"/>
              </a:rPr>
              <a:t>1.Total sales on the Y-axis:</a:t>
            </a:r>
          </a:p>
          <a:p>
            <a:r>
              <a:rPr lang="en-US" sz="2400" dirty="0">
                <a:latin typeface="Times New Roman"/>
                <a:cs typeface="Times New Roman"/>
              </a:rPr>
              <a:t>The y-axis shows the total sales amount in dollars for each state.</a:t>
            </a:r>
          </a:p>
          <a:p>
            <a:r>
              <a:rPr lang="en-US" sz="2400" b="1" dirty="0">
                <a:latin typeface="Times New Roman"/>
                <a:cs typeface="Times New Roman"/>
              </a:rPr>
              <a:t>2.Sate names on the X-axis:</a:t>
            </a:r>
          </a:p>
          <a:p>
            <a:r>
              <a:rPr lang="en-US" sz="2400" dirty="0">
                <a:latin typeface="Times New Roman"/>
                <a:cs typeface="Times New Roman"/>
              </a:rPr>
              <a:t>Each bar represents a unique state, displayed along the x-axis.</a:t>
            </a:r>
          </a:p>
        </p:txBody>
      </p:sp>
      <p:pic>
        <p:nvPicPr>
          <p:cNvPr id="20" name="Picture 19" descr="A graph of different states&#10;&#10;Description automatically generated">
            <a:extLst>
              <a:ext uri="{FF2B5EF4-FFF2-40B4-BE49-F238E27FC236}">
                <a16:creationId xmlns:a16="http://schemas.microsoft.com/office/drawing/2014/main" id="{17889715-AAB9-9062-6820-6CE80619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76700"/>
            <a:ext cx="13906500" cy="5888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CF859-EE16-F3BD-88A5-1112549C5A54}"/>
              </a:ext>
            </a:extLst>
          </p:cNvPr>
          <p:cNvSpPr txBox="1"/>
          <p:nvPr/>
        </p:nvSpPr>
        <p:spPr>
          <a:xfrm>
            <a:off x="351182" y="425726"/>
            <a:ext cx="105454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Times New Roman"/>
                <a:cs typeface="Times New Roman"/>
              </a:rPr>
              <a:t>Graph – Showing Total Sales per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73" y="1037899"/>
            <a:ext cx="16074978" cy="8950712"/>
            <a:chOff x="363208" y="174808"/>
            <a:chExt cx="952591" cy="530412"/>
          </a:xfrm>
        </p:grpSpPr>
        <p:sp>
          <p:nvSpPr>
            <p:cNvPr id="3" name="Freeform 3"/>
            <p:cNvSpPr/>
            <p:nvPr/>
          </p:nvSpPr>
          <p:spPr>
            <a:xfrm>
              <a:off x="363208" y="219888"/>
              <a:ext cx="952591" cy="473553"/>
            </a:xfrm>
            <a:custGeom>
              <a:avLst/>
              <a:gdLst/>
              <a:ahLst/>
              <a:cxnLst/>
              <a:rect l="l" t="t" r="r" b="b"/>
              <a:pathLst>
                <a:path w="952591" h="473553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62845" y="174808"/>
              <a:ext cx="751354" cy="530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49845" y="0"/>
            <a:ext cx="11123371" cy="10287000"/>
            <a:chOff x="0" y="0"/>
            <a:chExt cx="1292476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476" cy="1195294"/>
            </a:xfrm>
            <a:custGeom>
              <a:avLst/>
              <a:gdLst/>
              <a:ahLst/>
              <a:cxnLst/>
              <a:rect l="l" t="t" r="r" b="b"/>
              <a:pathLst>
                <a:path w="1292476" h="1195294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2086" b="-22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F7397D9-25A7-0864-590A-6C387EBEE43D}"/>
              </a:ext>
            </a:extLst>
          </p:cNvPr>
          <p:cNvSpPr txBox="1"/>
          <p:nvPr/>
        </p:nvSpPr>
        <p:spPr>
          <a:xfrm>
            <a:off x="1692966" y="3705639"/>
            <a:ext cx="79612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ptos Display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94142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208" cy="502215"/>
            </a:xfrm>
            <a:custGeom>
              <a:avLst/>
              <a:gdLst/>
              <a:ahLst/>
              <a:cxnLst/>
              <a:rect l="l" t="t" r="r" b="b"/>
              <a:pathLst>
                <a:path w="524208" h="502215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21008" cy="568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309817" y="-146058"/>
            <a:ext cx="7808890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spc="153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SQL </a:t>
            </a:r>
            <a:r>
              <a:rPr lang="en-US" sz="6000" b="1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Views</a:t>
            </a:r>
            <a:endParaRPr lang="en-US" sz="6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lnSpc>
                <a:spcPts val="8326"/>
              </a:lnSpc>
            </a:pPr>
            <a:endParaRPr lang="en-US" sz="9600" b="1" spc="153" dirty="0">
              <a:solidFill>
                <a:schemeClr val="bg1"/>
              </a:solidFill>
              <a:latin typeface="Times New Roman"/>
              <a:ea typeface="League Spartan"/>
              <a:cs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83869" y="666000"/>
            <a:ext cx="6308071" cy="5277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displays each customer along with the sales person assigned to their orders.</a:t>
            </a:r>
            <a:endParaRPr lang="en-US" sz="240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 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Customer C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Represents the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Customer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table as "C".</a:t>
            </a:r>
            <a:endParaRPr lang="en-US" sz="240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[Order] O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C.CustomerID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O.CustomerID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customers to their orders.</a:t>
            </a:r>
            <a:endParaRPr lang="en-US" sz="240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SalesPerson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SP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O.SalesPersonID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SP.SalesPersonID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Connects each order to the corresponding sales person.</a:t>
            </a:r>
            <a:endParaRPr lang="en-US" sz="2400">
              <a:latin typeface="Times New Roman"/>
              <a:cs typeface="Times New Roman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85495" y="5281651"/>
            <a:ext cx="6779283" cy="5277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shows the most expensive item each customer has purchased.</a:t>
            </a: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 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JOIN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OrderDetail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OD ON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O.OrderNumber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=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OD.OrderNumber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each order to its detailed items, including prices.</a:t>
            </a:r>
            <a:endParaRPr lang="en-US" sz="24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Subquery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WHERE </a:t>
            </a:r>
            <a:r>
              <a:rPr lang="en-US" sz="2400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OD.Price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= (SELECT MAX(OD2.Price) ...): The subquery finds the highest Price for each customer.</a:t>
            </a:r>
            <a:endParaRPr lang="en-US" sz="2400" dirty="0">
              <a:latin typeface="Times New Roman"/>
              <a:cs typeface="Times New Roman"/>
            </a:endParaRPr>
          </a:p>
          <a:p>
            <a:pPr lvl="2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For each customer, only the item with the maximum price is returned.</a:t>
            </a:r>
            <a:endParaRPr lang="en-US" sz="2400" dirty="0">
              <a:latin typeface="Times New Roman"/>
              <a:cs typeface="Times New Roman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ea typeface="Inter"/>
              <a:cs typeface="Times New Roman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9FE003-3D3B-FF31-D742-EAD838C2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5" y="1121572"/>
            <a:ext cx="8157004" cy="349670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9DFF34-90FC-CCBF-34D6-E7C33956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2" y="5149381"/>
            <a:ext cx="814387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397437" y="-1618803"/>
            <a:ext cx="9798887" cy="138120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01094" y="356426"/>
            <a:ext cx="337577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spc="153" dirty="0">
                <a:latin typeface="Times New Roman"/>
                <a:cs typeface="Times New Roman"/>
                <a:sym typeface="League Spartan"/>
              </a:rPr>
              <a:t>SQL </a:t>
            </a:r>
            <a:r>
              <a:rPr lang="en-US" sz="5400" b="1" spc="153" dirty="0">
                <a:latin typeface="Times New Roman"/>
                <a:cs typeface="Times New Roman"/>
                <a:sym typeface="League Spartan"/>
              </a:rPr>
              <a:t>Views</a:t>
            </a:r>
            <a:endParaRPr lang="en-US" sz="5400" b="1">
              <a:latin typeface="Times New Roman"/>
              <a:cs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27921" y="1001728"/>
            <a:ext cx="7604593" cy="4984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Objective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This view lists each salesperson and the highest-priced item they have sold.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  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Explanation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[Order] O ON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SP.SalesPersonID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O.SalesPersonID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Connects each salesperson to their respective orders.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</a:rPr>
              <a:t>·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JOIN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OrderDetail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OD ON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O.OrderNumber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OD.OrderNumber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Links each order to the individual items sold within it.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</a:rPr>
              <a:t>·</a:t>
            </a:r>
            <a:r>
              <a:rPr lang="en-US" sz="2000" b="1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Subquery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oWHERE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OD.Price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 = (SELECT MAX(OD2.Price) ...)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: The subquery finds the highest price among the items sold by each salesperson.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Courier New"/>
                <a:sym typeface="Inter"/>
              </a:rPr>
              <a:t>o</a:t>
            </a:r>
            <a:r>
              <a:rPr lang="en-US" sz="2000" spc="273" err="1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This</a:t>
            </a:r>
            <a:r>
              <a:rPr lang="en-US" sz="2000" spc="273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 ensures that only the most expensive item for each salesperson is displayed.</a:t>
            </a:r>
            <a:endParaRPr lang="en-US" sz="2000">
              <a:latin typeface="Times New Roman"/>
              <a:cs typeface="Times New Roman"/>
            </a:endParaRPr>
          </a:p>
          <a:p>
            <a:pPr algn="l">
              <a:lnSpc>
                <a:spcPts val="3220"/>
              </a:lnSpc>
            </a:pPr>
            <a:endParaRPr lang="en-US" sz="2000" spc="273" dirty="0">
              <a:solidFill>
                <a:srgbClr val="000000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616" y="8328259"/>
            <a:ext cx="2871424" cy="4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580403-C788-87AB-D3AF-B992366E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5" y="2115172"/>
            <a:ext cx="8401050" cy="7381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D2D4FB-1B7D-FF67-EB04-5C469BC4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836" y="5795134"/>
            <a:ext cx="761254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439256"/>
            <a:chOff x="0" y="0"/>
            <a:chExt cx="4816593" cy="14667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66754"/>
            </a:xfrm>
            <a:custGeom>
              <a:avLst/>
              <a:gdLst/>
              <a:ahLst/>
              <a:cxnLst/>
              <a:rect l="l" t="t" r="r" b="b"/>
              <a:pathLst>
                <a:path w="4816592" h="1466754">
                  <a:moveTo>
                    <a:pt x="0" y="0"/>
                  </a:moveTo>
                  <a:lnTo>
                    <a:pt x="4816592" y="0"/>
                  </a:lnTo>
                  <a:lnTo>
                    <a:pt x="4816592" y="1466754"/>
                  </a:lnTo>
                  <a:lnTo>
                    <a:pt x="0" y="1466754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53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652" y="7182285"/>
            <a:ext cx="9147995" cy="3249786"/>
            <a:chOff x="0" y="0"/>
            <a:chExt cx="1999240" cy="8559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9240" cy="855911"/>
            </a:xfrm>
            <a:custGeom>
              <a:avLst/>
              <a:gdLst/>
              <a:ahLst/>
              <a:cxnLst/>
              <a:rect l="l" t="t" r="r" b="b"/>
              <a:pathLst>
                <a:path w="1999240" h="855911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99240" cy="922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7" y="5343546"/>
            <a:ext cx="9147994" cy="4111177"/>
            <a:chOff x="0" y="0"/>
            <a:chExt cx="1999240" cy="855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9240" cy="855911"/>
            </a:xfrm>
            <a:custGeom>
              <a:avLst/>
              <a:gdLst/>
              <a:ahLst/>
              <a:cxnLst/>
              <a:rect l="l" t="t" r="r" b="b"/>
              <a:pathLst>
                <a:path w="1999240" h="855911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99240" cy="922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56" y="206593"/>
            <a:ext cx="71268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spc="156" dirty="0">
                <a:solidFill>
                  <a:srgbClr val="FFFFFF"/>
                </a:solidFill>
                <a:latin typeface="Times New Roman"/>
                <a:cs typeface="Times New Roman"/>
                <a:sym typeface="League Spartan"/>
              </a:rPr>
              <a:t>SQL Function and Procedures</a:t>
            </a:r>
            <a:endParaRPr lang="en-US" sz="4000">
              <a:solidFill>
                <a:srgbClr val="000000"/>
              </a:solidFill>
              <a:latin typeface="Times New Roman"/>
              <a:ea typeface="League Spartan"/>
              <a:cs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9674" y="825373"/>
            <a:ext cx="10294549" cy="540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Code Explanation 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dbo.ConvertUSDToEuro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 is the function name.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@Price is an input parameter representing the price in USD, and it is specified as a DECIMAL(10, 2) type, which can store up to 10 digits, with 2 decimal places.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function will return a DECIMAL(10, 2) value. In this case, it’s the converted Euro price.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BEGIN and END define the function’s body.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Inside the function, a local variable @ExchangeRate is declared, set to 0.914. This rate represents the hypothetical conversion rate from USD to Euro.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Arial"/>
                <a:sym typeface="Inter"/>
              </a:rPr>
              <a:t>•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function then multiplies @Price by @ExchangeRate to calculate the converted Euro amount and returns it.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pPr algn="l">
              <a:lnSpc>
                <a:spcPts val="3080"/>
              </a:lnSpc>
            </a:pPr>
            <a:endParaRPr lang="en-US" sz="4000" spc="261" dirty="0">
              <a:solidFill>
                <a:schemeClr val="bg1"/>
              </a:solidFill>
              <a:latin typeface="Times New Roman"/>
              <a:ea typeface="Inter"/>
              <a:cs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D29E1-7E21-732E-95ED-823D469224E2}"/>
              </a:ext>
            </a:extLst>
          </p:cNvPr>
          <p:cNvSpPr txBox="1"/>
          <p:nvPr/>
        </p:nvSpPr>
        <p:spPr>
          <a:xfrm>
            <a:off x="-13252" y="5720222"/>
            <a:ext cx="12582938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/>
                <a:cs typeface="Times New Roman"/>
              </a:rPr>
              <a:t>Code Explanation​ 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dbo.ConvertUSDToEuro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is the function name.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CREATE PROCEDURE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dbo.InsertSalesPerson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defines a new stored procedure named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InsertSalesPerson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in the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dbo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schema. Stored procedures are reusable SQL code blocks that can perform specific operations in the database.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The parameters @FirstName and @LastName, each of type VARCHAR(30), represent the first and last names of the salesperson to be inserted. 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BEGIN and END define the function’s body.</a:t>
            </a:r>
          </a:p>
          <a:p>
            <a:pPr marL="283210" indent="-28321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The INSERT INTO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(FirstName, LastName) VALUES (@FirstName, @LastName); line inserts a new record into the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SalesPerson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table, using the values provided for @FirstName and @LastName.</a:t>
            </a:r>
          </a:p>
          <a:p>
            <a:endParaRPr lang="en-IN" sz="3600" dirty="0">
              <a:solidFill>
                <a:schemeClr val="bg1"/>
              </a:solidFill>
              <a:cs typeface="Calibri"/>
            </a:endParaRPr>
          </a:p>
          <a:p>
            <a:endParaRPr lang="en-IN" sz="3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50C2C6F-7836-ED83-3E15-51237179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898" y="519320"/>
            <a:ext cx="7077075" cy="384810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05DD9CAC-9573-22DF-9675-A53C3EE6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129" y="4651211"/>
            <a:ext cx="3905250" cy="214312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BB486476-72DC-3185-FEA0-BDDF0B6E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693" y="7176355"/>
            <a:ext cx="5682029" cy="2862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2121" y="0"/>
            <a:ext cx="11709920" cy="10855389"/>
            <a:chOff x="0" y="0"/>
            <a:chExt cx="693921" cy="643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21" cy="643282"/>
            </a:xfrm>
            <a:custGeom>
              <a:avLst/>
              <a:gdLst/>
              <a:ahLst/>
              <a:cxnLst/>
              <a:rect l="l" t="t" r="r" b="b"/>
              <a:pathLst>
                <a:path w="693921" h="643282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490721" cy="709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6895" y="4480"/>
            <a:ext cx="20438655" cy="10530119"/>
            <a:chOff x="0" y="0"/>
            <a:chExt cx="2438093" cy="993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093" cy="993320"/>
            </a:xfrm>
            <a:custGeom>
              <a:avLst/>
              <a:gdLst/>
              <a:ahLst/>
              <a:cxnLst/>
              <a:rect l="l" t="t" r="r" b="b"/>
              <a:pathLst>
                <a:path w="2438093" h="993320">
                  <a:moveTo>
                    <a:pt x="42652" y="0"/>
                  </a:moveTo>
                  <a:lnTo>
                    <a:pt x="2395441" y="0"/>
                  </a:lnTo>
                  <a:cubicBezTo>
                    <a:pt x="2406753" y="0"/>
                    <a:pt x="2417601" y="4494"/>
                    <a:pt x="2425600" y="12493"/>
                  </a:cubicBezTo>
                  <a:cubicBezTo>
                    <a:pt x="2433599" y="20491"/>
                    <a:pt x="2438093" y="31340"/>
                    <a:pt x="2438093" y="42652"/>
                  </a:cubicBezTo>
                  <a:lnTo>
                    <a:pt x="2438093" y="950667"/>
                  </a:lnTo>
                  <a:cubicBezTo>
                    <a:pt x="2438093" y="961979"/>
                    <a:pt x="2433599" y="972828"/>
                    <a:pt x="2425600" y="980827"/>
                  </a:cubicBezTo>
                  <a:cubicBezTo>
                    <a:pt x="2417601" y="988826"/>
                    <a:pt x="2406753" y="993320"/>
                    <a:pt x="2395441" y="993320"/>
                  </a:cubicBezTo>
                  <a:lnTo>
                    <a:pt x="42652" y="993320"/>
                  </a:lnTo>
                  <a:cubicBezTo>
                    <a:pt x="19096" y="993320"/>
                    <a:pt x="0" y="974223"/>
                    <a:pt x="0" y="950667"/>
                  </a:cubicBezTo>
                  <a:lnTo>
                    <a:pt x="0" y="42652"/>
                  </a:lnTo>
                  <a:cubicBezTo>
                    <a:pt x="0" y="19096"/>
                    <a:pt x="19096" y="0"/>
                    <a:pt x="42652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438093" cy="1059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9148" y="249171"/>
            <a:ext cx="609511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b="1" spc="167" dirty="0">
                <a:solidFill>
                  <a:schemeClr val="bg1"/>
                </a:solidFill>
                <a:latin typeface="Times New Roman"/>
                <a:cs typeface="Times New Roman"/>
                <a:sym typeface="League Spartan"/>
              </a:rPr>
              <a:t>Retrieving data from Database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28" y="970068"/>
            <a:ext cx="9444684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Code Explanation</a:t>
            </a:r>
            <a:endParaRPr lang="en-US" sz="36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4000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40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  </a:t>
            </a:r>
            <a:r>
              <a:rPr lang="en-US" sz="2400" b="1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Libraries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2400" b="1" spc="273" err="1">
                <a:solidFill>
                  <a:schemeClr val="bg1"/>
                </a:solidFill>
                <a:latin typeface="Times New Roman"/>
                <a:cs typeface="Courier New"/>
                <a:sym typeface="Cloud"/>
              </a:rPr>
              <a:t>pyodbc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 For connecting to the SQL Server database.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cs typeface="Cloud"/>
              </a:rPr>
              <a:t>·</a:t>
            </a:r>
            <a:r>
              <a:rPr lang="en-US" sz="2400" b="1" spc="273" dirty="0">
                <a:solidFill>
                  <a:schemeClr val="bg1"/>
                </a:solidFill>
                <a:latin typeface="Times New Roman"/>
                <a:cs typeface="Courier New"/>
                <a:sym typeface="Cloud"/>
              </a:rPr>
              <a:t>pandas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: To fetch and structure data as a </a:t>
            </a:r>
            <a:r>
              <a:rPr lang="en-US" sz="2400" spc="273" err="1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DataFrame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cs typeface="Times New Roman"/>
                <a:sym typeface="Cloud"/>
              </a:rPr>
              <a:t>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pc="273" dirty="0">
                <a:solidFill>
                  <a:schemeClr val="bg1"/>
                </a:solidFill>
                <a:latin typeface="Times New Roman"/>
                <a:ea typeface="Cloud"/>
                <a:cs typeface="Cloud"/>
              </a:rPr>
              <a:t>·</a:t>
            </a:r>
            <a:r>
              <a:rPr lang="en-US" sz="2400" b="1" spc="273" dirty="0" err="1">
                <a:solidFill>
                  <a:schemeClr val="bg1"/>
                </a:solidFill>
                <a:latin typeface="Times New Roman"/>
                <a:ea typeface="Cloud"/>
                <a:cs typeface="Courier New"/>
                <a:sym typeface="Cloud"/>
              </a:rPr>
              <a:t>matplotlib.pyplot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ea typeface="Cloud"/>
                <a:cs typeface="Times New Roman"/>
                <a:sym typeface="Cloud"/>
              </a:rPr>
              <a:t> and </a:t>
            </a:r>
            <a:r>
              <a:rPr lang="en-US" sz="2400" b="1" spc="273" dirty="0" err="1">
                <a:solidFill>
                  <a:schemeClr val="bg1"/>
                </a:solidFill>
                <a:latin typeface="Times New Roman"/>
                <a:ea typeface="Cloud"/>
                <a:cs typeface="Courier New"/>
                <a:sym typeface="Cloud"/>
              </a:rPr>
              <a:t>numpy</a:t>
            </a:r>
            <a:r>
              <a:rPr lang="en-US" sz="2400" spc="273" dirty="0">
                <a:solidFill>
                  <a:schemeClr val="bg1"/>
                </a:solidFill>
                <a:latin typeface="Times New Roman"/>
                <a:ea typeface="Cloud"/>
                <a:cs typeface="Times New Roman"/>
                <a:sym typeface="Cloud"/>
              </a:rPr>
              <a:t>: Useful for visualizations if data needs to be plotted.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6681D-F44B-4754-F59E-754864F5BDFA}"/>
              </a:ext>
            </a:extLst>
          </p:cNvPr>
          <p:cNvSpPr txBox="1"/>
          <p:nvPr/>
        </p:nvSpPr>
        <p:spPr>
          <a:xfrm>
            <a:off x="9710530" y="1171161"/>
            <a:ext cx="1023067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·  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SQL Query Execution in Python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</a:p>
          <a:p>
            <a:pPr marL="347345" indent="-347345">
              <a:buFont typeface="Symbol"/>
              <a:buChar char="·"/>
            </a:pP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Combines SQL and Python for efficient data manipulation and retrieval.</a:t>
            </a:r>
          </a:p>
          <a:p>
            <a:pPr marL="347345" indent="-347345">
              <a:buFont typeface="Symbol"/>
              <a:buChar char="·"/>
            </a:pP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Simplifies complex database queries and displays data in Python for further analysis or visualization.</a:t>
            </a:r>
          </a:p>
        </p:txBody>
      </p:sp>
      <p:pic>
        <p:nvPicPr>
          <p:cNvPr id="14" name="Picture 1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EA82F0B-982C-259A-2420-D1D3749C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" y="3600864"/>
            <a:ext cx="7429500" cy="6762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65D76-A62C-5F7D-382C-5E155987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89" y="3795713"/>
            <a:ext cx="1020127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-370431" y="135216"/>
            <a:ext cx="1164066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168" dirty="0">
                <a:solidFill>
                  <a:srgbClr val="000000"/>
                </a:solidFill>
                <a:latin typeface="Times New Roman"/>
                <a:cs typeface="Times New Roman"/>
                <a:sym typeface="League Spartan"/>
              </a:rPr>
              <a:t>Inserting Data to Database using Python</a:t>
            </a:r>
            <a:endParaRPr lang="en-US" sz="44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CC77D1-125C-880A-02A9-D636513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70" y="1119809"/>
            <a:ext cx="8039100" cy="403860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1BE1C3-16AC-9FA5-45A6-CFF7A851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865" y="1114632"/>
            <a:ext cx="7267575" cy="8753475"/>
          </a:xfrm>
          <a:prstGeom prst="rect">
            <a:avLst/>
          </a:prstGeom>
        </p:spPr>
      </p:pic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569BF75-D238-BC4D-13AB-407EEF422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9" y="5457459"/>
            <a:ext cx="8039100" cy="2466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3E8E6B-8EAD-B8E4-B86E-AAC990257354}"/>
              </a:ext>
            </a:extLst>
          </p:cNvPr>
          <p:cNvSpPr txBox="1"/>
          <p:nvPr/>
        </p:nvSpPr>
        <p:spPr>
          <a:xfrm>
            <a:off x="400878" y="7979465"/>
            <a:ext cx="80275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Code Explanation</a:t>
            </a:r>
          </a:p>
          <a:p>
            <a:endParaRPr lang="en-IN" sz="2400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Execute Insertion: </a:t>
            </a:r>
            <a:r>
              <a:rPr lang="en-US" sz="2400" err="1">
                <a:latin typeface="Times New Roman"/>
                <a:cs typeface="Times New Roman"/>
              </a:rPr>
              <a:t>cursor.execute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err="1">
                <a:latin typeface="Times New Roman"/>
                <a:cs typeface="Times New Roman"/>
              </a:rPr>
              <a:t>customer_query</a:t>
            </a:r>
            <a:r>
              <a:rPr lang="en-US" sz="2400" dirty="0">
                <a:latin typeface="Times New Roman"/>
                <a:cs typeface="Times New Roman"/>
              </a:rPr>
              <a:t>) runs the previously defined </a:t>
            </a:r>
            <a:r>
              <a:rPr lang="en-US" sz="2400" err="1">
                <a:latin typeface="Times New Roman"/>
                <a:cs typeface="Times New Roman"/>
              </a:rPr>
              <a:t>customer_query</a:t>
            </a:r>
            <a:r>
              <a:rPr lang="en-US" sz="2400" dirty="0">
                <a:latin typeface="Times New Roman"/>
                <a:cs typeface="Times New Roman"/>
              </a:rPr>
              <a:t> SQL command, inserting customer records. Then, </a:t>
            </a:r>
            <a:r>
              <a:rPr lang="en-US" sz="2400" err="1">
                <a:latin typeface="Times New Roman"/>
                <a:cs typeface="Times New Roman"/>
              </a:rPr>
              <a:t>connection.commit</a:t>
            </a:r>
            <a:r>
              <a:rPr lang="en-US" sz="2400" dirty="0">
                <a:latin typeface="Times New Roman"/>
                <a:cs typeface="Times New Roman"/>
              </a:rPr>
              <a:t>() saves these changes to the database.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55051" y="299559"/>
            <a:ext cx="6268655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800" b="1" spc="167">
                <a:latin typeface="Times New Roman"/>
                <a:cs typeface="Times New Roman"/>
                <a:sym typeface="League Spartan"/>
              </a:rPr>
              <a:t>Phyton Code - Sales by Customer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5FCAA-ECE3-FCD5-D86B-6696364856AD}"/>
              </a:ext>
            </a:extLst>
          </p:cNvPr>
          <p:cNvSpPr txBox="1"/>
          <p:nvPr/>
        </p:nvSpPr>
        <p:spPr>
          <a:xfrm>
            <a:off x="549965" y="988943"/>
            <a:ext cx="1690646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Code Explanation</a:t>
            </a: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Loading and Processing Data: </a:t>
            </a:r>
            <a:r>
              <a:rPr lang="en-US" sz="2000" dirty="0">
                <a:latin typeface="Times New Roman"/>
                <a:cs typeface="Times New Roman"/>
              </a:rPr>
              <a:t>The query joins three tables: Customer, Order, and </a:t>
            </a:r>
            <a:r>
              <a:rPr lang="en-US" sz="2000" err="1">
                <a:latin typeface="Times New Roman"/>
                <a:cs typeface="Times New Roman"/>
              </a:rPr>
              <a:t>OrderDetail</a:t>
            </a:r>
            <a:r>
              <a:rPr lang="en-US" sz="2000" dirty="0">
                <a:latin typeface="Times New Roman"/>
                <a:cs typeface="Times New Roman"/>
              </a:rPr>
              <a:t> to retrieve each customer's name and calculate their total sales.</a:t>
            </a: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Loading data into </a:t>
            </a:r>
            <a:r>
              <a:rPr lang="en-US" sz="2000" b="1" err="1">
                <a:latin typeface="Times New Roman"/>
                <a:cs typeface="Times New Roman"/>
              </a:rPr>
              <a:t>DataFream</a:t>
            </a:r>
            <a:r>
              <a:rPr lang="en-US" sz="2000" b="1" dirty="0">
                <a:latin typeface="Times New Roman"/>
                <a:cs typeface="Times New Roman"/>
              </a:rPr>
              <a:t> : </a:t>
            </a:r>
            <a:r>
              <a:rPr lang="en-US" sz="2000" err="1">
                <a:latin typeface="Times New Roman"/>
                <a:cs typeface="Times New Roman"/>
              </a:rPr>
              <a:t>pd.read_sql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err="1">
                <a:latin typeface="Times New Roman"/>
                <a:cs typeface="Times New Roman"/>
              </a:rPr>
              <a:t>sales_by_customer_query</a:t>
            </a:r>
            <a:r>
              <a:rPr lang="en-US" sz="2000" dirty="0">
                <a:latin typeface="Times New Roman"/>
                <a:cs typeface="Times New Roman"/>
              </a:rPr>
              <a:t>, connection) executes the SQL query and loads the results into a Pandas </a:t>
            </a:r>
            <a:r>
              <a:rPr lang="en-US" sz="2000" err="1">
                <a:latin typeface="Times New Roman"/>
                <a:cs typeface="Times New Roman"/>
              </a:rPr>
              <a:t>DataFrame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IN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Plotting: </a:t>
            </a:r>
            <a:r>
              <a:rPr lang="en-US" sz="2000" dirty="0">
                <a:latin typeface="Times New Roman"/>
                <a:cs typeface="Times New Roman"/>
              </a:rPr>
              <a:t>creates a horizontal bar chart where each customer's name is on the y-axis and their total sales on the x-axis.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BA283D2-DF39-5338-B3B4-47006378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5" y="3678227"/>
            <a:ext cx="16337032" cy="5915854"/>
          </a:xfrm>
          <a:prstGeom prst="rect">
            <a:avLst/>
          </a:prstGeom>
        </p:spPr>
      </p:pic>
      <p:pic>
        <p:nvPicPr>
          <p:cNvPr id="17" name="Picture 16" descr="A computer screen with text&#10;&#10;Description automatically generated">
            <a:extLst>
              <a:ext uri="{FF2B5EF4-FFF2-40B4-BE49-F238E27FC236}">
                <a16:creationId xmlns:a16="http://schemas.microsoft.com/office/drawing/2014/main" id="{E62AB8F3-E4F1-0864-5B05-382A2900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7" y="4552265"/>
            <a:ext cx="4829175" cy="3171825"/>
          </a:xfrm>
          <a:prstGeom prst="rect">
            <a:avLst/>
          </a:prstGeom>
        </p:spPr>
      </p:pic>
      <p:pic>
        <p:nvPicPr>
          <p:cNvPr id="18" name="Picture 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E3C410F-392E-A584-B4F4-F3672ECA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98" y="4549190"/>
            <a:ext cx="6533322" cy="4750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96706" y="-967148"/>
            <a:ext cx="9431771" cy="117084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657" y="215316"/>
            <a:ext cx="98675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spc="167" dirty="0">
                <a:latin typeface="Times New Roman"/>
                <a:cs typeface="Times New Roman"/>
                <a:sym typeface="League Spartan"/>
              </a:rPr>
              <a:t>Graph – Showing Total Sales per Customer</a:t>
            </a:r>
            <a:endParaRPr lang="en-US" sz="3600" b="1">
              <a:latin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9526" y="1005529"/>
            <a:ext cx="17481175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Graph  Explanation</a:t>
            </a:r>
            <a:endParaRPr lang="en-US" sz="24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This bar chart visualizes Sales by each customer for all time. Here’s a breakdown of the key elements and features in the graph:</a:t>
            </a:r>
            <a:endParaRPr lang="en-US" sz="2000" dirty="0">
              <a:cs typeface="Calibri"/>
            </a:endParaRPr>
          </a:p>
          <a:p>
            <a:r>
              <a:rPr lang="en-US" sz="20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1.Customer Names on the Y-axis:</a:t>
            </a:r>
            <a:endParaRPr lang="en-US" sz="20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Each bar represents a unique customer, whose name is displayed along the y-axis.</a:t>
            </a:r>
            <a:endParaRPr lang="en-US" sz="2000" dirty="0">
              <a:cs typeface="Calibri"/>
            </a:endParaRPr>
          </a:p>
          <a:p>
            <a:r>
              <a:rPr lang="en-US" sz="2000" b="1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2.Total Sales on the X-axis:</a:t>
            </a:r>
            <a:endParaRPr lang="en-US" sz="2000" dirty="0">
              <a:cs typeface="Calibri"/>
            </a:endParaRPr>
          </a:p>
          <a:p>
            <a:r>
              <a:rPr lang="en-US" sz="2000" spc="261" dirty="0">
                <a:solidFill>
                  <a:srgbClr val="000000"/>
                </a:solidFill>
                <a:latin typeface="Times New Roman"/>
                <a:ea typeface="Inter"/>
                <a:cs typeface="Times New Roman"/>
                <a:sym typeface="Inter"/>
              </a:rPr>
              <a:t>The x-axis shows the total sales amount in dollars for each customer.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94735" y="2257393"/>
            <a:ext cx="1897889" cy="78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3330" y="4556350"/>
            <a:ext cx="3078524" cy="114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</a:t>
            </a:r>
          </a:p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Graphic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04ADB0-AF00-DABE-48D1-9071EC28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6" y="3489671"/>
            <a:ext cx="12002328" cy="6554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473595"/>
            <a:chOff x="0" y="0"/>
            <a:chExt cx="4816593" cy="1441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41605"/>
            </a:xfrm>
            <a:custGeom>
              <a:avLst/>
              <a:gdLst/>
              <a:ahLst/>
              <a:cxnLst/>
              <a:rect l="l" t="t" r="r" b="b"/>
              <a:pathLst>
                <a:path w="4816592" h="1441605">
                  <a:moveTo>
                    <a:pt x="0" y="0"/>
                  </a:moveTo>
                  <a:lnTo>
                    <a:pt x="4816592" y="0"/>
                  </a:lnTo>
                  <a:lnTo>
                    <a:pt x="4816592" y="1441605"/>
                  </a:lnTo>
                  <a:lnTo>
                    <a:pt x="0" y="1441605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508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528431" y="146956"/>
            <a:ext cx="78762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spc="167" dirty="0">
                <a:solidFill>
                  <a:srgbClr val="FFFFFF"/>
                </a:solidFill>
                <a:latin typeface="Times New Roman"/>
                <a:cs typeface="Times New Roman"/>
                <a:sym typeface="League Spartan"/>
              </a:rPr>
              <a:t>Phyton Code - Sales by States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2657" y="1015067"/>
            <a:ext cx="16710141" cy="2586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Code Explanation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Loading and Processing Data: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query joins the State, Customer, Order, and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OrderDetail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 tables to ensure each sale is associated with a customer and their state.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Loading data into </a:t>
            </a:r>
            <a:r>
              <a:rPr lang="en-US" sz="2400" b="1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DataFream</a:t>
            </a:r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The results are loaded into a Pandas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DataFrame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, </a:t>
            </a:r>
            <a:r>
              <a:rPr lang="en-US" sz="2400" spc="261" err="1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sales_by_state_df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, for further processing and visualization.</a:t>
            </a:r>
            <a:endParaRPr lang="en-US" sz="24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en-US" sz="2400" b="1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Plotting: </a:t>
            </a:r>
            <a:r>
              <a:rPr lang="en-US" sz="2400" spc="261" dirty="0">
                <a:solidFill>
                  <a:schemeClr val="bg1"/>
                </a:solidFill>
                <a:latin typeface="Times New Roman"/>
                <a:ea typeface="Inter"/>
                <a:cs typeface="Times New Roman"/>
                <a:sym typeface="Inter"/>
              </a:rPr>
              <a:t>Bar chart with state names on the x-axis and total sales on the y-axis is created using matplotlib.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lnSpc>
                <a:spcPts val="3080"/>
              </a:lnSpc>
            </a:pPr>
            <a:endParaRPr lang="en-US" sz="2400" spc="261" dirty="0">
              <a:solidFill>
                <a:schemeClr val="bg1"/>
              </a:solidFill>
              <a:latin typeface="Times New Roman"/>
              <a:ea typeface="Inter"/>
              <a:cs typeface="Inter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A122534A-18A3-3593-E045-08B08FB0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3" y="3593618"/>
            <a:ext cx="18126075" cy="6048375"/>
          </a:xfrm>
          <a:prstGeom prst="rect">
            <a:avLst/>
          </a:prstGeom>
        </p:spPr>
      </p:pic>
      <p:pic>
        <p:nvPicPr>
          <p:cNvPr id="38" name="Picture 3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0FC189DA-B99F-537E-A298-7E87E876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4" y="4477578"/>
            <a:ext cx="5014706" cy="3269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1017</Words>
  <Application>Microsoft Office PowerPoint</Application>
  <PresentationFormat>Custom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Times New Roman</vt:lpstr>
      <vt:lpstr>Calibri</vt:lpstr>
      <vt:lpstr>Symbol</vt:lpstr>
      <vt:lpstr>Arial</vt:lpstr>
      <vt:lpstr>Aptos Display</vt:lpstr>
      <vt:lpstr>Inter</vt:lpstr>
      <vt:lpstr>League Spartan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Project Proposal Business Presentation</dc:title>
  <cp:lastModifiedBy>Kamran Suleyman</cp:lastModifiedBy>
  <cp:revision>338</cp:revision>
  <dcterms:created xsi:type="dcterms:W3CDTF">2006-08-16T00:00:00Z</dcterms:created>
  <dcterms:modified xsi:type="dcterms:W3CDTF">2025-09-02T23:31:30Z</dcterms:modified>
  <dc:identifier>DAGTbGyPkkk</dc:identifier>
</cp:coreProperties>
</file>